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9144000" cy="6858000"/>
  <p:defaultTextStyle>
    <a:defPPr marR="0" lvl="0" algn="l">
      <a:lnSpc>
        <a:spcPct val="100000"/>
      </a:lnSpc>
      <a:spcBef>
        <a:spcPts val="0"/>
      </a:spcBef>
      <a:spcAft>
        <a:spcPts val="0"/>
      </a:spcAft>
    </a:defPPr>
    <a:lvl1pPr marR="0" lv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9" d="100"/>
          <a:sy n="79" d="100"/>
        </p:scale>
        <p:origin x="1570" y="-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slide" type="title" userDrawn="1">
  <p:cSld name="TIT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 bwMode="auto">
          <a:xfrm>
            <a:off x="311708" y="992767"/>
            <a:ext cx="8520600" cy="27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>
              <a:defRPr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 bwMode="auto">
          <a:xfrm>
            <a:off x="311700" y="3778833"/>
            <a:ext cx="85206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>
              <a:defRPr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Big number" userDrawn="1">
  <p:cSld name="BIG_NUMB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 bwMode="auto">
          <a:xfrm>
            <a:off x="311700" y="1474833"/>
            <a:ext cx="8520600" cy="261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pPr>
              <a:defRPr/>
            </a:pPr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 bwMode="auto">
          <a:xfrm>
            <a:off x="311700" y="4202967"/>
            <a:ext cx="8520600" cy="17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Blank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Section header" type="secHead" userDrawn="1">
  <p:cSld name="SECTION_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 bwMode="auto">
          <a:xfrm>
            <a:off x="311700" y="2867800"/>
            <a:ext cx="85206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pPr>
              <a:defRPr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and body" type="tx" userDrawn="1">
  <p:cSld name="TITLE_AND_BOD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 bwMode="auto"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 bwMode="auto"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and two columns" type="twoColTx" userDrawn="1">
  <p:cSld name="TITLE_AND_TWO_COLUMN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 bwMode="auto"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 bwMode="auto">
          <a:xfrm>
            <a:off x="3117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>
              <a:defRPr/>
            </a:pP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 bwMode="auto">
          <a:xfrm>
            <a:off x="4832399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>
              <a:defRPr/>
            </a:pPr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only" type="titleOnly" userDrawn="1">
  <p:cSld name="TITLE_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 bwMode="auto"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One column text" userDrawn="1">
  <p:cSld name="ONE_COLUMN_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 bwMode="auto">
          <a:xfrm>
            <a:off x="311700" y="740800"/>
            <a:ext cx="2808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pPr>
              <a:defRPr/>
            </a:pPr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 bwMode="auto">
          <a:xfrm>
            <a:off x="311700" y="1852800"/>
            <a:ext cx="2808000" cy="4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>
              <a:defRPr/>
            </a:pPr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Main point" userDrawn="1">
  <p:cSld name="MAIN_POI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 bwMode="auto">
          <a:xfrm>
            <a:off x="490250" y="600200"/>
            <a:ext cx="63678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pPr>
              <a:defRPr/>
            </a:pPr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Section title and description" userDrawn="1">
  <p:cSld name="SECTION_TITLE_AND_DESCRI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 bwMode="auto"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 bwMode="auto">
          <a:xfrm>
            <a:off x="265500" y="1644233"/>
            <a:ext cx="4045199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pPr>
              <a:defRPr/>
            </a:pP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 bwMode="auto">
          <a:xfrm>
            <a:off x="265500" y="3737433"/>
            <a:ext cx="4045199" cy="16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pPr>
              <a:defRPr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 bwMode="auto">
          <a:xfrm>
            <a:off x="4939500" y="965433"/>
            <a:ext cx="3837000" cy="49268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Caption" userDrawn="1">
  <p:cSld name="CAPTION_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 bwMode="auto">
          <a:xfrm>
            <a:off x="311700" y="5640767"/>
            <a:ext cx="5998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 bwMode="auto"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 bwMode="auto"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4999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4999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4999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4999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4999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4999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4999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4999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titleStyle>
    <p:body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bodyStyle>
    <p:other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 bwMode="auto">
          <a:xfrm>
            <a:off x="0" y="-5900"/>
            <a:ext cx="9144000" cy="7299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4000" b="1" dirty="0">
                <a:solidFill>
                  <a:srgbClr val="FFFFFF"/>
                </a:solidFill>
                <a:latin typeface="Gill Sans"/>
                <a:ea typeface="Gill Sans"/>
                <a:cs typeface="Gill Sans"/>
              </a:rPr>
              <a:t>INTRODUÇÃO</a:t>
            </a:r>
            <a:endParaRPr sz="4000" b="1" dirty="0">
              <a:solidFill>
                <a:srgbClr val="FFFFFF"/>
              </a:solidFill>
              <a:latin typeface="Gill Sans"/>
              <a:ea typeface="Gill Sans"/>
              <a:cs typeface="Gill Sans"/>
            </a:endParaRPr>
          </a:p>
        </p:txBody>
      </p:sp>
      <p:sp>
        <p:nvSpPr>
          <p:cNvPr id="55" name="Google Shape;55;p13"/>
          <p:cNvSpPr/>
          <p:nvPr/>
        </p:nvSpPr>
        <p:spPr bwMode="auto">
          <a:xfrm>
            <a:off x="5022600" y="99100"/>
            <a:ext cx="4121400" cy="367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1000" b="1" dirty="0">
                <a:latin typeface="Courier"/>
                <a:ea typeface="Courier"/>
                <a:cs typeface="Courier"/>
              </a:rPr>
              <a:t>NOME DO JOGO: </a:t>
            </a:r>
            <a:r>
              <a:rPr lang="pt-BR" sz="1000" dirty="0">
                <a:solidFill>
                  <a:schemeClr val="dk1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</a:rPr>
              <a:t>THE SUNKEN CURSE</a:t>
            </a:r>
            <a:endParaRPr lang="pt-BR" sz="1000" b="1" dirty="0">
              <a:latin typeface="Courier"/>
              <a:ea typeface="Courier"/>
              <a:cs typeface="Courier"/>
            </a:endParaRPr>
          </a:p>
        </p:txBody>
      </p:sp>
      <p:sp>
        <p:nvSpPr>
          <p:cNvPr id="56" name="Google Shape;56;p13"/>
          <p:cNvSpPr/>
          <p:nvPr/>
        </p:nvSpPr>
        <p:spPr bwMode="auto">
          <a:xfrm>
            <a:off x="96400" y="6255526"/>
            <a:ext cx="9000300" cy="546799"/>
          </a:xfrm>
          <a:prstGeom prst="roundRect">
            <a:avLst>
              <a:gd name="adj" fmla="val 1179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1000" b="1" dirty="0">
                <a:latin typeface="Courier"/>
                <a:ea typeface="Courier"/>
                <a:cs typeface="Courier"/>
              </a:rPr>
              <a:t>GRUPO(integrantes): </a:t>
            </a:r>
            <a:r>
              <a:rPr lang="pt-BR" sz="1000" dirty="0">
                <a:latin typeface="Courier"/>
                <a:ea typeface="Courier"/>
                <a:cs typeface="Courier"/>
              </a:rPr>
              <a:t>Arthur Gonçalves; Bernardo Vieira; Catarina Castro; Diego Maia; Gabriel Jota; 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1000" dirty="0">
                <a:latin typeface="Courier"/>
                <a:ea typeface="Courier"/>
                <a:cs typeface="Courier"/>
              </a:rPr>
              <a:t>		Henrique Lourenço; Henrique Oliveira; Larissa </a:t>
            </a:r>
            <a:r>
              <a:rPr lang="pt-BR" sz="1000" dirty="0" err="1">
                <a:latin typeface="Courier"/>
                <a:ea typeface="Courier"/>
                <a:cs typeface="Courier"/>
              </a:rPr>
              <a:t>Mariella</a:t>
            </a:r>
            <a:r>
              <a:rPr lang="pt-BR" sz="1000" dirty="0">
                <a:latin typeface="Courier"/>
                <a:ea typeface="Courier"/>
                <a:cs typeface="Courier"/>
              </a:rPr>
              <a:t>.</a:t>
            </a:r>
            <a:endParaRPr sz="1000" dirty="0">
              <a:latin typeface="Courier"/>
              <a:ea typeface="Courier"/>
              <a:cs typeface="Courier"/>
            </a:endParaRPr>
          </a:p>
        </p:txBody>
      </p:sp>
      <p:sp>
        <p:nvSpPr>
          <p:cNvPr id="57" name="Google Shape;57;p13"/>
          <p:cNvSpPr/>
          <p:nvPr/>
        </p:nvSpPr>
        <p:spPr bwMode="auto">
          <a:xfrm>
            <a:off x="7504799" y="540000"/>
            <a:ext cx="1639200" cy="367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1000" b="1" dirty="0">
                <a:latin typeface="Courier"/>
                <a:ea typeface="Courier"/>
                <a:cs typeface="Courier"/>
              </a:rPr>
              <a:t>VERSÃO: </a:t>
            </a:r>
            <a:r>
              <a:rPr lang="pt-BR" sz="1000" dirty="0">
                <a:solidFill>
                  <a:schemeClr val="dk1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</a:rPr>
              <a:t>0.0.1</a:t>
            </a:r>
            <a:endParaRPr sz="1000" b="1" dirty="0">
              <a:latin typeface="Courier"/>
              <a:ea typeface="Courier"/>
              <a:cs typeface="Courier"/>
            </a:endParaRPr>
          </a:p>
        </p:txBody>
      </p:sp>
      <p:sp>
        <p:nvSpPr>
          <p:cNvPr id="58" name="Google Shape;58;p13"/>
          <p:cNvSpPr/>
          <p:nvPr/>
        </p:nvSpPr>
        <p:spPr bwMode="auto">
          <a:xfrm>
            <a:off x="96400" y="2764374"/>
            <a:ext cx="3249900" cy="3384177"/>
          </a:xfrm>
          <a:prstGeom prst="roundRect">
            <a:avLst>
              <a:gd name="adj" fmla="val 7238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1000" b="1" dirty="0">
                <a:latin typeface="Courier"/>
                <a:ea typeface="Courier"/>
                <a:cs typeface="Courier"/>
              </a:rPr>
              <a:t>COMO JOGAR</a:t>
            </a:r>
          </a:p>
          <a:p>
            <a:pPr marL="0" lvl="0" indent="0" algn="just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1000" dirty="0">
                <a:highlight>
                  <a:srgbClr val="FFFF00"/>
                </a:highlight>
                <a:latin typeface="Courier"/>
                <a:ea typeface="Courier"/>
                <a:cs typeface="Courier"/>
              </a:rPr>
              <a:t>“The </a:t>
            </a:r>
            <a:r>
              <a:rPr lang="pt-BR" sz="1000" dirty="0" err="1">
                <a:highlight>
                  <a:srgbClr val="FFFF00"/>
                </a:highlight>
                <a:latin typeface="Courier"/>
                <a:ea typeface="Courier"/>
                <a:cs typeface="Courier"/>
              </a:rPr>
              <a:t>Sunken</a:t>
            </a:r>
            <a:r>
              <a:rPr lang="pt-BR" sz="1000" dirty="0">
                <a:highlight>
                  <a:srgbClr val="FFFF00"/>
                </a:highlight>
                <a:latin typeface="Courier"/>
                <a:ea typeface="Courier"/>
                <a:cs typeface="Courier"/>
              </a:rPr>
              <a:t> Curse” é um jogo Roguelike de plataforma, em que o jogador deve explorar cada cenário. Utilizando as teclas W, A, S, D, o jogador deve mover o personagem pelo mapa, pulando em plataformas e derrotando inimigos ao longo do caminho. Com o auxílio de um jetpack subaquático - ao pressionar a barra de espaço - o jogador pode impulsionar o personagem para cima. No final de cada cenário, é preciso derrotar um Boss Final. Ao longo do trajeto, o jogador pode encontrar vários artefatos que trarão melhorias para suas habilidades.</a:t>
            </a:r>
            <a:endParaRPr sz="1000" dirty="0">
              <a:highlight>
                <a:srgbClr val="FFFF00"/>
              </a:highlight>
              <a:latin typeface="Courier"/>
              <a:ea typeface="Courier"/>
              <a:cs typeface="Courier"/>
            </a:endParaRPr>
          </a:p>
        </p:txBody>
      </p:sp>
      <p:sp>
        <p:nvSpPr>
          <p:cNvPr id="60" name="Google Shape;60;p13"/>
          <p:cNvSpPr/>
          <p:nvPr/>
        </p:nvSpPr>
        <p:spPr bwMode="auto">
          <a:xfrm>
            <a:off x="96400" y="831299"/>
            <a:ext cx="3249900" cy="1826100"/>
          </a:xfrm>
          <a:prstGeom prst="roundRect">
            <a:avLst>
              <a:gd name="adj" fmla="val 8939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1000" b="1" dirty="0">
                <a:latin typeface="Courier"/>
                <a:ea typeface="Courier"/>
                <a:cs typeface="Courier"/>
              </a:rPr>
              <a:t>SINOPSE</a:t>
            </a:r>
          </a:p>
          <a:p>
            <a:pPr marL="0" lvl="0" indent="0" algn="just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1000" dirty="0">
                <a:highlight>
                  <a:srgbClr val="FFFF00"/>
                </a:highlight>
                <a:latin typeface="Courier"/>
                <a:ea typeface="Courier"/>
                <a:cs typeface="Courier"/>
              </a:rPr>
              <a:t>Em “The </a:t>
            </a:r>
            <a:r>
              <a:rPr lang="pt-BR" sz="1000" dirty="0" err="1">
                <a:highlight>
                  <a:srgbClr val="FFFF00"/>
                </a:highlight>
                <a:latin typeface="Courier"/>
                <a:ea typeface="Courier"/>
                <a:cs typeface="Courier"/>
              </a:rPr>
              <a:t>Sunken</a:t>
            </a:r>
            <a:r>
              <a:rPr lang="pt-BR" sz="1000" dirty="0">
                <a:highlight>
                  <a:srgbClr val="FFFF00"/>
                </a:highlight>
                <a:latin typeface="Courier"/>
                <a:ea typeface="Courier"/>
                <a:cs typeface="Courier"/>
              </a:rPr>
              <a:t> Curse” você é um explorador em busca de um tesouro perdido dos piratas. Batalhe com monstros marinhos, colete artefatos valiosos e descubra os segredos das profundezas.</a:t>
            </a:r>
            <a:endParaRPr sz="1000" dirty="0">
              <a:solidFill>
                <a:schemeClr val="dk1"/>
              </a:solidFill>
              <a:highlight>
                <a:srgbClr val="FFFF00"/>
              </a:highlight>
              <a:latin typeface="Courier New"/>
              <a:ea typeface="Courier New"/>
              <a:cs typeface="Courier New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AC9A309-BAC4-C70E-A555-E05AF8CE5A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4407" y="3455689"/>
            <a:ext cx="1796101" cy="2205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D6845B6-1D37-F242-E05E-C93F732B73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229" y="3455689"/>
            <a:ext cx="3088019" cy="173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FF694819-1636-F818-1ADE-1A9D3044D7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1372242"/>
            <a:ext cx="1382204" cy="2019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Song of the Deep | Insomniac Games">
            <a:extLst>
              <a:ext uri="{FF2B5EF4-FFF2-40B4-BE49-F238E27FC236}">
                <a16:creationId xmlns:a16="http://schemas.microsoft.com/office/drawing/2014/main" id="{F0BC5B9D-5A06-0307-8EE2-D761993F8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1372242"/>
            <a:ext cx="3589897" cy="2019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/>
        </p:nvSpPr>
        <p:spPr bwMode="auto">
          <a:xfrm>
            <a:off x="0" y="-5900"/>
            <a:ext cx="9144000" cy="7299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4000" b="1">
                <a:solidFill>
                  <a:srgbClr val="FFFFFF"/>
                </a:solidFill>
                <a:latin typeface="Gill Sans"/>
                <a:ea typeface="Gill Sans"/>
                <a:cs typeface="Gill Sans"/>
              </a:rPr>
              <a:t>REFERÊNCIAS</a:t>
            </a:r>
            <a:endParaRPr sz="4000" b="1">
              <a:solidFill>
                <a:srgbClr val="FFFFFF"/>
              </a:solidFill>
              <a:latin typeface="Gill Sans"/>
              <a:ea typeface="Gill Sans"/>
              <a:cs typeface="Gill Sans"/>
            </a:endParaRPr>
          </a:p>
        </p:txBody>
      </p:sp>
      <p:sp>
        <p:nvSpPr>
          <p:cNvPr id="67" name="Google Shape;67;p14"/>
          <p:cNvSpPr txBox="1"/>
          <p:nvPr/>
        </p:nvSpPr>
        <p:spPr bwMode="auto">
          <a:xfrm>
            <a:off x="7794425" y="6307150"/>
            <a:ext cx="468300" cy="3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dirty="0">
                <a:latin typeface="Courier"/>
                <a:ea typeface="Courier"/>
                <a:cs typeface="Courier"/>
              </a:rPr>
              <a:t>1</a:t>
            </a:r>
            <a:endParaRPr dirty="0">
              <a:latin typeface="Courier"/>
              <a:ea typeface="Courier"/>
              <a:cs typeface="Courier"/>
            </a:endParaRPr>
          </a:p>
        </p:txBody>
      </p:sp>
      <p:sp>
        <p:nvSpPr>
          <p:cNvPr id="68" name="Google Shape;68;p14"/>
          <p:cNvSpPr txBox="1"/>
          <p:nvPr/>
        </p:nvSpPr>
        <p:spPr bwMode="auto">
          <a:xfrm>
            <a:off x="8441675" y="6307150"/>
            <a:ext cx="468300" cy="3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dirty="0">
                <a:latin typeface="Courier"/>
                <a:ea typeface="Courier"/>
                <a:cs typeface="Courier"/>
              </a:rPr>
              <a:t>1</a:t>
            </a:r>
            <a:endParaRPr dirty="0">
              <a:latin typeface="Courier"/>
              <a:ea typeface="Courier"/>
              <a:cs typeface="Courier"/>
            </a:endParaRPr>
          </a:p>
        </p:txBody>
      </p:sp>
      <p:sp>
        <p:nvSpPr>
          <p:cNvPr id="69" name="Google Shape;69;p14"/>
          <p:cNvSpPr txBox="1"/>
          <p:nvPr/>
        </p:nvSpPr>
        <p:spPr bwMode="auto">
          <a:xfrm>
            <a:off x="3105362" y="3043400"/>
            <a:ext cx="2905076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1000" dirty="0">
                <a:solidFill>
                  <a:schemeClr val="dk1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</a:rPr>
              <a:t>Mapa/Plataformas/Geração de inimigos</a:t>
            </a:r>
            <a:endParaRPr dirty="0"/>
          </a:p>
        </p:txBody>
      </p:sp>
      <p:sp>
        <p:nvSpPr>
          <p:cNvPr id="71" name="Google Shape;71;p14"/>
          <p:cNvSpPr txBox="1"/>
          <p:nvPr/>
        </p:nvSpPr>
        <p:spPr bwMode="auto">
          <a:xfrm>
            <a:off x="3966075" y="0"/>
            <a:ext cx="5178000" cy="7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b="1">
                <a:solidFill>
                  <a:schemeClr val="dk1"/>
                </a:solidFill>
                <a:latin typeface="Courier"/>
                <a:ea typeface="Courier"/>
                <a:cs typeface="Courier"/>
              </a:rPr>
              <a:t>Referências de jogos / gêneros / mecânicas/ estéticas / universos imagéticos / histórias</a:t>
            </a:r>
            <a:endParaRPr/>
          </a:p>
        </p:txBody>
      </p:sp>
      <p:sp>
        <p:nvSpPr>
          <p:cNvPr id="72" name="Google Shape;72;p14"/>
          <p:cNvSpPr txBox="1"/>
          <p:nvPr/>
        </p:nvSpPr>
        <p:spPr bwMode="auto">
          <a:xfrm>
            <a:off x="296200" y="3043400"/>
            <a:ext cx="26418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1000" dirty="0">
                <a:solidFill>
                  <a:schemeClr val="dk1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</a:rPr>
              <a:t>Estética subaquática/Dinâmica de exploração/Terror</a:t>
            </a:r>
            <a:endParaRPr dirty="0"/>
          </a:p>
        </p:txBody>
      </p:sp>
      <p:sp>
        <p:nvSpPr>
          <p:cNvPr id="74" name="Google Shape;74;p14"/>
          <p:cNvSpPr txBox="1"/>
          <p:nvPr/>
        </p:nvSpPr>
        <p:spPr bwMode="auto">
          <a:xfrm>
            <a:off x="6206000" y="3043400"/>
            <a:ext cx="26418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1000" i="1" dirty="0">
                <a:solidFill>
                  <a:schemeClr val="dk1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</a:rPr>
              <a:t>Roguelike</a:t>
            </a:r>
            <a:r>
              <a:rPr lang="pt-BR" sz="1000" dirty="0">
                <a:solidFill>
                  <a:schemeClr val="dk1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</a:rPr>
              <a:t>/Geração de mapa </a:t>
            </a:r>
            <a:endParaRPr dirty="0"/>
          </a:p>
        </p:txBody>
      </p:sp>
      <p:sp>
        <p:nvSpPr>
          <p:cNvPr id="76" name="Google Shape;76;p14"/>
          <p:cNvSpPr txBox="1"/>
          <p:nvPr/>
        </p:nvSpPr>
        <p:spPr bwMode="auto">
          <a:xfrm>
            <a:off x="6206000" y="5671688"/>
            <a:ext cx="26418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1000" dirty="0">
                <a:solidFill>
                  <a:schemeClr val="dk1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</a:rPr>
              <a:t>Elementos de ambientação/Estética subaquática</a:t>
            </a:r>
            <a:endParaRPr lang="pt-BR" dirty="0"/>
          </a:p>
        </p:txBody>
      </p:sp>
      <p:sp>
        <p:nvSpPr>
          <p:cNvPr id="78" name="Google Shape;78;p14"/>
          <p:cNvSpPr txBox="1"/>
          <p:nvPr/>
        </p:nvSpPr>
        <p:spPr bwMode="auto">
          <a:xfrm>
            <a:off x="3237000" y="5671688"/>
            <a:ext cx="26418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1000" dirty="0">
                <a:solidFill>
                  <a:schemeClr val="dk1"/>
                </a:solidFill>
                <a:highlight>
                  <a:srgbClr val="FFFF00"/>
                </a:highlight>
                <a:latin typeface="Courier New"/>
                <a:cs typeface="Courier New"/>
              </a:rPr>
              <a:t>Árvore de status/Estilo dos </a:t>
            </a:r>
            <a:r>
              <a:rPr lang="pt-BR" sz="1000" i="1" dirty="0">
                <a:solidFill>
                  <a:schemeClr val="dk1"/>
                </a:solidFill>
                <a:highlight>
                  <a:srgbClr val="FFFF00"/>
                </a:highlight>
                <a:latin typeface="Courier New"/>
                <a:cs typeface="Courier New"/>
              </a:rPr>
              <a:t>bosses</a:t>
            </a:r>
            <a:endParaRPr i="1" dirty="0"/>
          </a:p>
        </p:txBody>
      </p:sp>
      <p:sp>
        <p:nvSpPr>
          <p:cNvPr id="80" name="Google Shape;80;p14"/>
          <p:cNvSpPr txBox="1"/>
          <p:nvPr/>
        </p:nvSpPr>
        <p:spPr bwMode="auto">
          <a:xfrm>
            <a:off x="268000" y="5671688"/>
            <a:ext cx="26418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1000" dirty="0">
                <a:solidFill>
                  <a:schemeClr val="dk1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</a:rPr>
              <a:t>Uso de jetpack/Movimentação</a:t>
            </a:r>
            <a:endParaRPr dirty="0"/>
          </a:p>
        </p:txBody>
      </p:sp>
      <p:pic>
        <p:nvPicPr>
          <p:cNvPr id="1026" name="Picture 2" descr="Subnautica">
            <a:extLst>
              <a:ext uri="{FF2B5EF4-FFF2-40B4-BE49-F238E27FC236}">
                <a16:creationId xmlns:a16="http://schemas.microsoft.com/office/drawing/2014/main" id="{B972B29F-2D36-DF1A-3841-DA02A53A3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252" y="1291847"/>
            <a:ext cx="2737800" cy="1540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ollow Knight">
            <a:extLst>
              <a:ext uri="{FF2B5EF4-FFF2-40B4-BE49-F238E27FC236}">
                <a16:creationId xmlns:a16="http://schemas.microsoft.com/office/drawing/2014/main" id="{28B110FA-DAC1-D6BF-2715-E8F57A3694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1282360"/>
            <a:ext cx="2765999" cy="1556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Jetpack Joyride 🕹️ Jogue na CrazyGames">
            <a:extLst>
              <a:ext uri="{FF2B5EF4-FFF2-40B4-BE49-F238E27FC236}">
                <a16:creationId xmlns:a16="http://schemas.microsoft.com/office/drawing/2014/main" id="{0C486CAB-9B64-C597-FE7F-C59F3E900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593" y="3905307"/>
            <a:ext cx="2743727" cy="1540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nother Crab's Treasure">
            <a:extLst>
              <a:ext uri="{FF2B5EF4-FFF2-40B4-BE49-F238E27FC236}">
                <a16:creationId xmlns:a16="http://schemas.microsoft.com/office/drawing/2014/main" id="{6519A350-F933-810D-06DF-66CB56C5B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3892026"/>
            <a:ext cx="2761410" cy="1553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ades">
            <a:extLst>
              <a:ext uri="{FF2B5EF4-FFF2-40B4-BE49-F238E27FC236}">
                <a16:creationId xmlns:a16="http://schemas.microsoft.com/office/drawing/2014/main" id="{49DD4D30-5993-B972-D524-3F06637BE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1291847"/>
            <a:ext cx="2765998" cy="1556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BioShock Remastered | Baixe e compre hoje - Epic Games Store">
            <a:extLst>
              <a:ext uri="{FF2B5EF4-FFF2-40B4-BE49-F238E27FC236}">
                <a16:creationId xmlns:a16="http://schemas.microsoft.com/office/drawing/2014/main" id="{7BFDDE41-FF96-73C3-E744-A600BFD4E6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3682" y="3892026"/>
            <a:ext cx="2765998" cy="1555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45122422" name="Google Shape;54;p13"/>
          <p:cNvSpPr txBox="1"/>
          <p:nvPr/>
        </p:nvSpPr>
        <p:spPr bwMode="auto">
          <a:xfrm>
            <a:off x="0" y="-5899"/>
            <a:ext cx="9144000" cy="729899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4" tIns="91424" rIns="91424" bIns="91424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4000" b="1" dirty="0">
                <a:solidFill>
                  <a:srgbClr val="FFFFFF"/>
                </a:solidFill>
                <a:latin typeface="Gill Sans"/>
                <a:ea typeface="Gill Sans"/>
                <a:cs typeface="Gill Sans"/>
              </a:rPr>
              <a:t>ALGORITIMOS</a:t>
            </a:r>
            <a:endParaRPr sz="4000" b="1" dirty="0">
              <a:solidFill>
                <a:srgbClr val="FFFFFF"/>
              </a:solidFill>
              <a:latin typeface="Gill Sans"/>
              <a:ea typeface="Gill Sans"/>
              <a:cs typeface="Gill Sans"/>
            </a:endParaRPr>
          </a:p>
        </p:txBody>
      </p:sp>
      <p:sp>
        <p:nvSpPr>
          <p:cNvPr id="8017797" name="Google Shape;58;p13"/>
          <p:cNvSpPr/>
          <p:nvPr/>
        </p:nvSpPr>
        <p:spPr bwMode="auto">
          <a:xfrm>
            <a:off x="96399" y="2764373"/>
            <a:ext cx="8851166" cy="3384176"/>
          </a:xfrm>
          <a:prstGeom prst="roundRect">
            <a:avLst>
              <a:gd name="adj" fmla="val 7238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4" tIns="91424" rIns="91424" bIns="91424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b="1" i="0" u="none" strike="noStrike" cap="none" spc="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Algoritmos de IA</a:t>
            </a:r>
            <a:endParaRPr b="1" dirty="0">
              <a:latin typeface="Courier"/>
              <a:ea typeface="Courier"/>
              <a:cs typeface="Courier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dirty="0">
                <a:solidFill>
                  <a:schemeClr val="dk1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</a:rPr>
              <a:t>Uso de IA para balanceamento da força dos inimigos e </a:t>
            </a:r>
            <a:r>
              <a:rPr lang="pt-BR" i="1" dirty="0">
                <a:solidFill>
                  <a:schemeClr val="dk1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</a:rPr>
              <a:t>bosses</a:t>
            </a:r>
            <a:r>
              <a:rPr lang="pt-BR" dirty="0">
                <a:solidFill>
                  <a:schemeClr val="dk1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</a:rPr>
              <a:t> em relação ao jogador e suas habilidades.</a:t>
            </a:r>
            <a:endParaRPr dirty="0">
              <a:solidFill>
                <a:schemeClr val="dk1"/>
              </a:solidFill>
              <a:highlight>
                <a:srgbClr val="FFFF00"/>
              </a:highlight>
              <a:latin typeface="Courier New"/>
              <a:ea typeface="Courier New"/>
              <a:cs typeface="Courier New"/>
            </a:endParaRPr>
          </a:p>
        </p:txBody>
      </p:sp>
      <p:sp>
        <p:nvSpPr>
          <p:cNvPr id="531936102" name="Google Shape;60;p13"/>
          <p:cNvSpPr/>
          <p:nvPr/>
        </p:nvSpPr>
        <p:spPr bwMode="auto">
          <a:xfrm>
            <a:off x="96399" y="831298"/>
            <a:ext cx="8851166" cy="1826100"/>
          </a:xfrm>
          <a:prstGeom prst="roundRect">
            <a:avLst>
              <a:gd name="adj" fmla="val 8939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4" tIns="91424" rIns="91424" bIns="91424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b="1" dirty="0">
                <a:latin typeface="Courier"/>
                <a:ea typeface="Courier"/>
                <a:cs typeface="Courier"/>
              </a:rPr>
              <a:t>Algoritmos de Grafos</a:t>
            </a:r>
            <a:endParaRPr b="1" dirty="0">
              <a:latin typeface="Courier"/>
              <a:ea typeface="Courier"/>
              <a:cs typeface="Courier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dirty="0">
                <a:solidFill>
                  <a:schemeClr val="dk1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</a:rPr>
              <a:t>Uso de grafo para que os inimigos encontrem o menor caminho até o jogador e para a construção da árvore de habilidades.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pPr>
            <a:endParaRPr sz="1000" dirty="0">
              <a:solidFill>
                <a:schemeClr val="dk1"/>
              </a:solidFill>
              <a:highlight>
                <a:srgbClr val="FFFF00"/>
              </a:highlight>
              <a:latin typeface="Courier New"/>
              <a:ea typeface="Courier New"/>
              <a:cs typeface="Courier New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000" dirty="0">
              <a:latin typeface="Courier"/>
              <a:ea typeface="Courier"/>
              <a:cs typeface="Couri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45122422" name="Google Shape;54;p13"/>
          <p:cNvSpPr txBox="1"/>
          <p:nvPr/>
        </p:nvSpPr>
        <p:spPr bwMode="auto">
          <a:xfrm>
            <a:off x="0" y="-5899"/>
            <a:ext cx="9144000" cy="729899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4" tIns="91424" rIns="91424" bIns="91424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4000" b="1" dirty="0">
                <a:solidFill>
                  <a:srgbClr val="FFFFFF"/>
                </a:solidFill>
                <a:latin typeface="Gill Sans"/>
                <a:ea typeface="Gill Sans"/>
                <a:cs typeface="Gill Sans"/>
              </a:rPr>
              <a:t>CRONOGRAMA</a:t>
            </a:r>
            <a:endParaRPr sz="4000" b="1" dirty="0">
              <a:solidFill>
                <a:srgbClr val="FFFFFF"/>
              </a:solidFill>
              <a:latin typeface="Gill Sans"/>
              <a:ea typeface="Gill Sans"/>
              <a:cs typeface="Gill Sans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63E9F00-6DCE-AA2C-6AED-002D7F0A9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20688"/>
            <a:ext cx="9144000" cy="2964948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DFC7AC57-50AA-465F-5111-4AC090C98844}"/>
              </a:ext>
            </a:extLst>
          </p:cNvPr>
          <p:cNvSpPr txBox="1"/>
          <p:nvPr/>
        </p:nvSpPr>
        <p:spPr>
          <a:xfrm>
            <a:off x="1619672" y="3688948"/>
            <a:ext cx="280831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27/08 e 28/08 – Sprint 1</a:t>
            </a:r>
          </a:p>
          <a:p>
            <a:pPr marL="285750" indent="-285750">
              <a:buFontTx/>
              <a:buChar char="-"/>
            </a:pPr>
            <a:r>
              <a:rPr lang="en-US" dirty="0"/>
              <a:t>Idealização</a:t>
            </a:r>
          </a:p>
          <a:p>
            <a:endParaRPr lang="en-US" dirty="0"/>
          </a:p>
          <a:p>
            <a:r>
              <a:rPr lang="en-US" dirty="0"/>
              <a:t>03/09 a 03/10 – Sprint 2</a:t>
            </a:r>
          </a:p>
          <a:p>
            <a:pPr marL="285750" indent="-285750">
              <a:buFontTx/>
              <a:buChar char="-"/>
            </a:pPr>
            <a:r>
              <a:rPr lang="en-US" dirty="0"/>
              <a:t>Interface de </a:t>
            </a:r>
            <a:r>
              <a:rPr lang="en-US" dirty="0" err="1"/>
              <a:t>navegação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Cenário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Mecânica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Grafos</a:t>
            </a:r>
            <a:br>
              <a:rPr lang="en-US" dirty="0"/>
            </a:br>
            <a:endParaRPr lang="en-US" dirty="0"/>
          </a:p>
          <a:p>
            <a:r>
              <a:rPr lang="en-US" dirty="0"/>
              <a:t>17/10 a 24/10 – Sprint 3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Cenário</a:t>
            </a:r>
            <a:r>
              <a:rPr lang="en-US" dirty="0"/>
              <a:t> </a:t>
            </a:r>
            <a:r>
              <a:rPr lang="en-US" dirty="0" err="1"/>
              <a:t>finalizado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Implementação</a:t>
            </a:r>
            <a:r>
              <a:rPr lang="en-US" dirty="0"/>
              <a:t> dos </a:t>
            </a:r>
            <a:r>
              <a:rPr lang="en-US" dirty="0" err="1"/>
              <a:t>grafos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Colisões</a:t>
            </a:r>
            <a:r>
              <a:rPr lang="en-US" dirty="0"/>
              <a:t> e </a:t>
            </a:r>
            <a:r>
              <a:rPr lang="en-US" dirty="0" err="1"/>
              <a:t>física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AB74CE4-9777-B0DA-A0B5-454C6F4B3C55}"/>
              </a:ext>
            </a:extLst>
          </p:cNvPr>
          <p:cNvSpPr txBox="1"/>
          <p:nvPr/>
        </p:nvSpPr>
        <p:spPr>
          <a:xfrm>
            <a:off x="5076056" y="3688948"/>
            <a:ext cx="345638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05/11 a 28/11 – Sprint 4</a:t>
            </a:r>
          </a:p>
          <a:p>
            <a:pPr marL="285750" indent="-285750">
              <a:buFontTx/>
              <a:buChar char="-"/>
            </a:pPr>
            <a:r>
              <a:rPr lang="en-US" dirty="0"/>
              <a:t>IA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Vídeo</a:t>
            </a:r>
            <a:r>
              <a:rPr lang="en-US" dirty="0"/>
              <a:t> de </a:t>
            </a:r>
            <a:r>
              <a:rPr lang="en-US" dirty="0" err="1"/>
              <a:t>demosntração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PITCH final</a:t>
            </a:r>
          </a:p>
          <a:p>
            <a:pPr marL="285750" indent="-285750">
              <a:buFontTx/>
              <a:buChar char="-"/>
            </a:pPr>
            <a:r>
              <a:rPr lang="en-US" dirty="0"/>
              <a:t>Jogo </a:t>
            </a:r>
            <a:r>
              <a:rPr lang="en-US" dirty="0" err="1"/>
              <a:t>finalizado</a:t>
            </a:r>
            <a:endParaRPr lang="en-US" dirty="0"/>
          </a:p>
          <a:p>
            <a:pPr marL="285750" indent="-285750">
              <a:buFontTx/>
              <a:buChar char="-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400170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437</TotalTime>
  <Words>340</Words>
  <Application>Microsoft Office PowerPoint</Application>
  <DocSecurity>0</DocSecurity>
  <PresentationFormat>Apresentação na tela (4:3)</PresentationFormat>
  <Paragraphs>43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9" baseType="lpstr">
      <vt:lpstr>Gill Sans</vt:lpstr>
      <vt:lpstr>Courier New</vt:lpstr>
      <vt:lpstr>Arial</vt:lpstr>
      <vt:lpstr>Courier</vt:lpstr>
      <vt:lpstr>Simple Light</vt:lpstr>
      <vt:lpstr>Apresentação do PowerPoint</vt:lpstr>
      <vt:lpstr>Apresentação do PowerPoint</vt:lpstr>
      <vt:lpstr>Apresentação do PowerPoint</vt:lpstr>
      <vt:lpstr>Apresentação do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/>
  <cp:keywords/>
  <dc:description/>
  <cp:lastModifiedBy>Arthur Moraes</cp:lastModifiedBy>
  <cp:revision>16</cp:revision>
  <dcterms:modified xsi:type="dcterms:W3CDTF">2024-08-29T22:35:01Z</dcterms:modified>
  <cp:category/>
  <dc:identifier/>
  <cp:contentStatus/>
  <dc:language/>
  <cp:version/>
</cp:coreProperties>
</file>